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65" r:id="rId4"/>
    <p:sldId id="276" r:id="rId5"/>
    <p:sldId id="266" r:id="rId6"/>
    <p:sldId id="279" r:id="rId7"/>
    <p:sldId id="280" r:id="rId8"/>
    <p:sldId id="267" r:id="rId9"/>
    <p:sldId id="274" r:id="rId10"/>
    <p:sldId id="268" r:id="rId11"/>
    <p:sldId id="269" r:id="rId12"/>
    <p:sldId id="270" r:id="rId13"/>
    <p:sldId id="272" r:id="rId14"/>
    <p:sldId id="273" r:id="rId15"/>
    <p:sldId id="261" r:id="rId16"/>
    <p:sldId id="262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4"/>
    <p:restoredTop sz="94644"/>
  </p:normalViewPr>
  <p:slideViewPr>
    <p:cSldViewPr snapToGrid="0" snapToObjects="1">
      <p:cViewPr>
        <p:scale>
          <a:sx n="92" d="100"/>
          <a:sy n="92" d="100"/>
        </p:scale>
        <p:origin x="-29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E81E0-DEF3-924A-AA0B-660936178171}" type="datetimeFigureOut">
              <a:rPr lang="en-US" smtClean="0"/>
              <a:t>3/3/2017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D8B3A-CF03-974E-84AB-E55233DA4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82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I’m Arran Stibbe, a Reader in Ecological</a:t>
            </a:r>
            <a:r>
              <a:rPr lang="en-GB" baseline="0" dirty="0" smtClean="0"/>
              <a:t> Linguistics, at the University of Gloucestershire. I’d like to invite you to join me to explore the stories we live by; the stories that our society is built on. First some definitions.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D807F-4465-42B7-88BB-792E293E2CA9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40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38400" y="3159761"/>
            <a:ext cx="609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6320" y="1219200"/>
            <a:ext cx="10058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4800" y="3375491"/>
            <a:ext cx="8229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9CFF83B-87B7-4B23-B962-6BBD61FF1552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4800" y="685802"/>
            <a:ext cx="7721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21CB03-E4E9-42A3-A6EC-0FDA243BBF4E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800" y="609601"/>
            <a:ext cx="2844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0800" y="685801"/>
            <a:ext cx="6705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86993-C5C7-400A-A952-E368735E5679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A726CE-D4BF-4337-8564-56CDE3635DCA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689600" y="4074498"/>
            <a:ext cx="609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0" y="4267368"/>
            <a:ext cx="4978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7B0013-DAF5-4095-AF5E-605E990D0C22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0" y="1905000"/>
            <a:ext cx="80467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248701-0AB0-4177-BA17-55AB82109EB1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792224" y="658368"/>
            <a:ext cx="436473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705600" y="658369"/>
            <a:ext cx="436473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816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2224" y="1371600"/>
            <a:ext cx="4368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05600" y="661976"/>
            <a:ext cx="436473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05600" y="1371600"/>
            <a:ext cx="436473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8853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73707" y="520192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F03102-03DD-49CC-8765-2C737020C09D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F0DA6B-EEDB-432F-AFA0-18C589A5A118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CFC9CD-B6FC-4284-B6C0-43736D76686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105227" y="1774588"/>
            <a:ext cx="609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685801"/>
            <a:ext cx="5791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0" y="685801"/>
            <a:ext cx="3454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81162E-79D1-45F5-8C01-5DE70B3C70D5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25600" y="612776"/>
            <a:ext cx="8940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57600" y="3453047"/>
            <a:ext cx="6705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7136" y="3331464"/>
            <a:ext cx="609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23E06C-0044-4120-9DD9-D7BFDD80DE24}" type="slidenum">
              <a:rPr lang="en-GB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830961" y="1038441"/>
            <a:ext cx="96541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557464" y="419133"/>
            <a:ext cx="5538472" cy="597394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4370607" y="116855"/>
            <a:ext cx="863914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6320" y="4876800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4800" y="685802"/>
            <a:ext cx="812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547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80" y="6154739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280" y="5842000"/>
            <a:ext cx="2844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1FB550-5A5B-4BAA-9D0F-F76C44709BFE}" type="slidenum">
              <a:rPr lang="en-GB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03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xically.net/wordsmith/" TargetMode="External"/><Relationship Id="rId2" Type="http://schemas.openxmlformats.org/officeDocument/2006/relationships/hyperlink" Target="http://www.laurenceanthony.net/software/antconc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ootcat.dipintra.it/" TargetMode="External"/><Relationship Id="rId4" Type="http://schemas.openxmlformats.org/officeDocument/2006/relationships/hyperlink" Target="http://ucrel.lancs.ac.uk/wmatrix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brielatos.com/CLDA-Biblio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91544" y="620689"/>
            <a:ext cx="8280920" cy="468051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92" y="700707"/>
            <a:ext cx="5961564" cy="453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7568" y="980728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242852">
                    <a:lumMod val="60000"/>
                    <a:lumOff val="40000"/>
                  </a:srgbClr>
                </a:solidFill>
              </a:rPr>
              <a:t>The Stories We Live By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8315" y="2968004"/>
            <a:ext cx="3226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A free online course in ecolinguistics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55892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prstClr val="white"/>
                </a:solidFill>
              </a:rPr>
              <a:t>www.storiesweliveby.org.uk</a:t>
            </a:r>
          </a:p>
        </p:txBody>
      </p:sp>
    </p:spTree>
    <p:extLst>
      <p:ext uri="{BB962C8B-B14F-4D97-AF65-F5344CB8AC3E}">
        <p14:creationId xmlns:p14="http://schemas.microsoft.com/office/powerpoint/2010/main" val="19269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corpora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887" y="1108075"/>
            <a:ext cx="7069282" cy="435133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dirty="0" smtClean="0"/>
              <a:t>the BYU Collection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Corpus of Contemporary American English (COCA)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Corpus of Historical American English (COHA)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GLOWBE </a:t>
            </a:r>
          </a:p>
          <a:p>
            <a:pPr lvl="1">
              <a:buFont typeface="Wingdings" charset="2"/>
              <a:buChar char="§"/>
            </a:pPr>
            <a:r>
              <a:rPr lang="en-US" dirty="0" err="1" smtClean="0"/>
              <a:t>wordandphrase.info</a:t>
            </a:r>
            <a:endParaRPr lang="en-US" dirty="0" smtClean="0"/>
          </a:p>
          <a:p>
            <a:pPr lvl="1">
              <a:buFont typeface="Wingdings" charset="2"/>
              <a:buChar char="§"/>
            </a:pPr>
            <a:r>
              <a:rPr lang="en-US" dirty="0" smtClean="0"/>
              <a:t>NOW Corpus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British National Corpus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the Google N-Gram Viewer</a:t>
            </a:r>
            <a:endParaRPr lang="en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381" y="1319982"/>
            <a:ext cx="4098174" cy="44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711" y="5188527"/>
            <a:ext cx="10058400" cy="914400"/>
          </a:xfrm>
        </p:spPr>
        <p:txBody>
          <a:bodyPr/>
          <a:lstStyle/>
          <a:p>
            <a:r>
              <a:rPr lang="en-US" dirty="0" smtClean="0"/>
              <a:t>Useful tools for building and analyzing your own corpus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54727" y="675411"/>
            <a:ext cx="9403773" cy="3657599"/>
          </a:xfrm>
        </p:spPr>
        <p:txBody>
          <a:bodyPr>
            <a:normAutofit/>
          </a:bodyPr>
          <a:lstStyle/>
          <a:p>
            <a:r>
              <a:rPr lang="en-US" dirty="0" smtClean="0"/>
              <a:t>Antconc: free corpus tool with many functions, user-friendly and intuitive with online tutorials. Download @ </a:t>
            </a:r>
            <a:r>
              <a:rPr lang="en-US" dirty="0" smtClean="0">
                <a:hlinkClick r:id="rId2"/>
              </a:rPr>
              <a:t>http://www.laurenceanthony.net/software/antconc/</a:t>
            </a:r>
            <a:endParaRPr lang="en-US" dirty="0" smtClean="0"/>
          </a:p>
          <a:p>
            <a:r>
              <a:rPr lang="en-US" dirty="0" smtClean="0"/>
              <a:t>Wordsmith: robust corpus tool, only for Windows, </a:t>
            </a:r>
            <a:r>
              <a:rPr lang="en-US" dirty="0" err="1" smtClean="0"/>
              <a:t>payware</a:t>
            </a:r>
            <a:r>
              <a:rPr lang="en-US" dirty="0" smtClean="0"/>
              <a:t>. Download @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www.lexically.net</a:t>
            </a:r>
            <a:r>
              <a:rPr lang="en-US" dirty="0" smtClean="0">
                <a:hlinkClick r:id="rId3"/>
              </a:rPr>
              <a:t>/wordsmith/</a:t>
            </a:r>
            <a:endParaRPr lang="en-US" dirty="0" smtClean="0"/>
          </a:p>
          <a:p>
            <a:r>
              <a:rPr lang="en-US" dirty="0" err="1" smtClean="0"/>
              <a:t>Wmatrix</a:t>
            </a:r>
            <a:r>
              <a:rPr lang="en-US" dirty="0" smtClean="0"/>
              <a:t>: browser-based corpus resource, POS and semantic tagger. </a:t>
            </a:r>
            <a:r>
              <a:rPr lang="en-US" dirty="0"/>
              <a:t>S</a:t>
            </a:r>
            <a:r>
              <a:rPr lang="en-US" dirty="0" smtClean="0"/>
              <a:t>ubscription required @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ucrel.lancs.ac.uk</a:t>
            </a:r>
            <a:r>
              <a:rPr lang="en-US" dirty="0" smtClean="0">
                <a:hlinkClick r:id="rId4"/>
              </a:rPr>
              <a:t>/</a:t>
            </a:r>
            <a:r>
              <a:rPr lang="en-US" dirty="0" err="1" smtClean="0">
                <a:hlinkClick r:id="rId4"/>
              </a:rPr>
              <a:t>wmatrix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 err="1" smtClean="0"/>
              <a:t>Bootcat</a:t>
            </a:r>
            <a:r>
              <a:rPr lang="en-US" dirty="0" smtClean="0"/>
              <a:t>: </a:t>
            </a:r>
            <a:r>
              <a:rPr lang="en-US" dirty="0" err="1" smtClean="0"/>
              <a:t>webcrawler</a:t>
            </a:r>
            <a:r>
              <a:rPr lang="en-US" dirty="0" smtClean="0"/>
              <a:t> for collecting texts, insert seed words and the program collects online texts that contain the seeds. Download @ </a:t>
            </a:r>
            <a:r>
              <a:rPr lang="en-US" dirty="0" smtClean="0">
                <a:hlinkClick r:id="rId5"/>
              </a:rPr>
              <a:t>http://</a:t>
            </a:r>
            <a:r>
              <a:rPr lang="en-US" dirty="0" err="1" smtClean="0">
                <a:hlinkClick r:id="rId5"/>
              </a:rPr>
              <a:t>bootcat.dipintra.it</a:t>
            </a:r>
            <a:r>
              <a:rPr lang="en-US" dirty="0" smtClean="0">
                <a:hlinkClick r:id="rId5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02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229" y="5583381"/>
            <a:ext cx="10058400" cy="914400"/>
          </a:xfrm>
        </p:spPr>
        <p:txBody>
          <a:bodyPr/>
          <a:lstStyle/>
          <a:p>
            <a:r>
              <a:rPr lang="en-US" dirty="0" smtClean="0"/>
              <a:t>Introductory readings on corpus 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229" y="474952"/>
            <a:ext cx="10612582" cy="4720503"/>
          </a:xfrm>
        </p:spPr>
        <p:txBody>
          <a:bodyPr>
            <a:normAutofit fontScale="92500" lnSpcReduction="20000"/>
          </a:bodyPr>
          <a:lstStyle/>
          <a:p>
            <a:pPr marL="0" indent="-457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Biber, D., Conrad, S., &amp; </a:t>
            </a:r>
            <a:r>
              <a:rPr lang="en-US" dirty="0" err="1"/>
              <a:t>Reppen</a:t>
            </a:r>
            <a:r>
              <a:rPr lang="en-US" dirty="0"/>
              <a:t>, R. (1998). Corpus linguistics: Investigating language structure and use.  Cambridge: Cambridge University </a:t>
            </a:r>
            <a:r>
              <a:rPr lang="en-US" dirty="0" smtClean="0"/>
              <a:t>Press.</a:t>
            </a:r>
            <a:endParaRPr lang="en-US" dirty="0"/>
          </a:p>
          <a:p>
            <a:pPr marL="0" indent="-4572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Gries</a:t>
            </a:r>
            <a:r>
              <a:rPr lang="en-US" dirty="0"/>
              <a:t>. S. Th. &amp; Newman, J.(2013). Creating and using corpora. </a:t>
            </a:r>
            <a:r>
              <a:rPr lang="en-US" dirty="0" smtClean="0"/>
              <a:t>In </a:t>
            </a:r>
            <a:r>
              <a:rPr lang="en-US" dirty="0"/>
              <a:t>Robert J. </a:t>
            </a:r>
            <a:r>
              <a:rPr lang="en-US" dirty="0" err="1"/>
              <a:t>Podesva</a:t>
            </a:r>
            <a:r>
              <a:rPr lang="en-US" dirty="0"/>
              <a:t> &amp; </a:t>
            </a:r>
            <a:r>
              <a:rPr lang="en-US" dirty="0" err="1"/>
              <a:t>Devyani</a:t>
            </a:r>
            <a:r>
              <a:rPr lang="en-US" dirty="0"/>
              <a:t> Sharma (eds.), </a:t>
            </a:r>
            <a:r>
              <a:rPr lang="en-US" i="1" dirty="0"/>
              <a:t>Research methods in linguistics</a:t>
            </a:r>
            <a:r>
              <a:rPr lang="en-US" dirty="0"/>
              <a:t>, Cambridge: Cambridge University Press</a:t>
            </a:r>
            <a:r>
              <a:rPr lang="en-US" dirty="0" smtClean="0"/>
              <a:t>.</a:t>
            </a:r>
            <a:endParaRPr lang="en-US" dirty="0"/>
          </a:p>
          <a:p>
            <a:pPr marL="0" lvl="0" indent="-4572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Kennedy</a:t>
            </a:r>
            <a:r>
              <a:rPr lang="en-US" dirty="0"/>
              <a:t>, G. (1998). An introduction to corpus Linguistics. London: Longman</a:t>
            </a:r>
            <a:r>
              <a:rPr lang="en-US" dirty="0" smtClean="0"/>
              <a:t>.</a:t>
            </a:r>
          </a:p>
          <a:p>
            <a:pPr marL="0" indent="-4572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McEnery, T. &amp; Wilson, A. (2001). Corpus linguistics (2nd edition).Edinburgh: Edinburgh University Press.</a:t>
            </a:r>
            <a:endParaRPr lang="en-US" dirty="0"/>
          </a:p>
          <a:p>
            <a:pPr marL="0" lvl="0" indent="-4572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McEnery, A., Xiao, R. and </a:t>
            </a:r>
            <a:r>
              <a:rPr lang="en-US" dirty="0" err="1"/>
              <a:t>Tono</a:t>
            </a:r>
            <a:r>
              <a:rPr lang="en-US" dirty="0"/>
              <a:t>, Y. (2006). Corpus-based language studies: An advanced resource book. London: Routledge</a:t>
            </a:r>
            <a:r>
              <a:rPr lang="en-US" dirty="0" smtClean="0"/>
              <a:t>.</a:t>
            </a:r>
          </a:p>
          <a:p>
            <a:pPr marL="0" lvl="0" indent="-45720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Reppen</a:t>
            </a:r>
            <a:r>
              <a:rPr lang="en-US" dirty="0"/>
              <a:t>, R. (2010). Building a corpus. What are the key considerations? In A. O'Keeffe and M. McCarthy (Eds.), The Routledge handbook of corpus linguistics (pp. 31-37). Abington, UK, New York, NY: Routledge</a:t>
            </a:r>
            <a:r>
              <a:rPr lang="en-US" dirty="0" smtClean="0"/>
              <a:t>.</a:t>
            </a:r>
          </a:p>
          <a:p>
            <a:pPr marL="0" indent="-45720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/>
              <a:t>Tognini-Bonnelli</a:t>
            </a:r>
            <a:r>
              <a:rPr lang="en-US" dirty="0" smtClean="0"/>
              <a:t>, E. (2012). Theoretical overview and evolution of corpus linguistics. In </a:t>
            </a:r>
            <a:r>
              <a:rPr lang="en-US" dirty="0" err="1" smtClean="0"/>
              <a:t>O’keefe</a:t>
            </a:r>
            <a:r>
              <a:rPr lang="en-US" dirty="0" smtClean="0"/>
              <a:t>, A. &amp; McCarthy, M. (eds.). </a:t>
            </a:r>
            <a:r>
              <a:rPr lang="en-US" i="1" dirty="0" smtClean="0"/>
              <a:t>The Routledge handbook of corpus linguistics. </a:t>
            </a:r>
            <a:r>
              <a:rPr lang="en-US" dirty="0" smtClean="0"/>
              <a:t>London: Routledge.</a:t>
            </a:r>
            <a:endParaRPr lang="en-US" dirty="0"/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4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573" y="5063836"/>
            <a:ext cx="10058400" cy="914400"/>
          </a:xfrm>
        </p:spPr>
        <p:txBody>
          <a:bodyPr/>
          <a:lstStyle/>
          <a:p>
            <a:r>
              <a:rPr lang="en-US" dirty="0" smtClean="0"/>
              <a:t>Introductory readings for </a:t>
            </a:r>
            <a:r>
              <a:rPr lang="en-US" smtClean="0"/>
              <a:t>corpus-aided discourse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5573" y="685802"/>
            <a:ext cx="10027227" cy="3657599"/>
          </a:xfrm>
        </p:spPr>
        <p:txBody>
          <a:bodyPr/>
          <a:lstStyle/>
          <a:p>
            <a:r>
              <a:rPr lang="en-US" dirty="0"/>
              <a:t>Baker, P. (2006) </a:t>
            </a:r>
            <a:r>
              <a:rPr lang="en-US" i="1" dirty="0"/>
              <a:t>Using Corpora in Discourse Analysis</a:t>
            </a:r>
            <a:r>
              <a:rPr lang="en-US" dirty="0"/>
              <a:t>. London: Continuum.</a:t>
            </a:r>
            <a:endParaRPr lang="en-US" dirty="0" smtClean="0"/>
          </a:p>
          <a:p>
            <a:r>
              <a:rPr lang="en-US" dirty="0" smtClean="0"/>
              <a:t>Baker, P. &amp; McEnery, T. (2015). Corpora and Discourse </a:t>
            </a:r>
            <a:r>
              <a:rPr lang="en-US" dirty="0" err="1" smtClean="0"/>
              <a:t>Studies.London</a:t>
            </a:r>
            <a:r>
              <a:rPr lang="en-US" dirty="0" smtClean="0"/>
              <a:t>: Palgrave.</a:t>
            </a:r>
          </a:p>
          <a:p>
            <a:r>
              <a:rPr lang="en-US" dirty="0" smtClean="0"/>
              <a:t>Conrad</a:t>
            </a:r>
            <a:r>
              <a:rPr lang="en-US" dirty="0"/>
              <a:t>, S. (2002). Corpus linguistics approaches for discourse analysis.  </a:t>
            </a:r>
            <a:r>
              <a:rPr lang="en-US" i="1" dirty="0"/>
              <a:t>Annual Review of Applied Linguistics</a:t>
            </a:r>
            <a:r>
              <a:rPr lang="en-US" dirty="0"/>
              <a:t>, 22, 75–95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For a comprehensive bibliography of CADS research, visit 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err="1" smtClean="0">
                <a:hlinkClick r:id="rId2"/>
              </a:rPr>
              <a:t>www.gabrielatos.com</a:t>
            </a:r>
            <a:r>
              <a:rPr lang="en-US" dirty="0" smtClean="0">
                <a:hlinkClick r:id="rId2"/>
              </a:rPr>
              <a:t>/CLDA-</a:t>
            </a:r>
            <a:r>
              <a:rPr lang="en-US" dirty="0" err="1" smtClean="0">
                <a:hlinkClick r:id="rId2"/>
              </a:rPr>
              <a:t>Biblio.htm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8831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847" y="5739246"/>
            <a:ext cx="10058400" cy="9144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eadings </a:t>
            </a:r>
            <a:r>
              <a:rPr lang="en-US" dirty="0" smtClean="0"/>
              <a:t>in corpus-aided ecological discourse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755" y="869662"/>
            <a:ext cx="10920844" cy="431540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Alexander, R. (2013). Shaping and misrepresenting public perceptions of ecological </a:t>
            </a:r>
            <a:r>
              <a:rPr lang="en-US" dirty="0" err="1" smtClean="0"/>
              <a:t>catastrophers</a:t>
            </a:r>
            <a:r>
              <a:rPr lang="en-US" dirty="0" smtClean="0"/>
              <a:t>. </a:t>
            </a:r>
            <a:r>
              <a:rPr lang="en-US" i="1" dirty="0" smtClean="0"/>
              <a:t>CADAAD Journal, </a:t>
            </a:r>
            <a:r>
              <a:rPr lang="en-US" dirty="0" smtClean="0"/>
              <a:t>7(1), 1-18.</a:t>
            </a:r>
          </a:p>
          <a:p>
            <a:r>
              <a:rPr lang="en-US" dirty="0" err="1" smtClean="0"/>
              <a:t>Bevitori</a:t>
            </a:r>
            <a:r>
              <a:rPr lang="en-US" dirty="0"/>
              <a:t>, C. (2015). Discursive constructions of the environment in American presidential speeches 1960-2013: A diachronic corpus-assisted study. In P. Baker &amp; T. McEnery </a:t>
            </a:r>
            <a:r>
              <a:rPr lang="en-US" i="1" dirty="0"/>
              <a:t>Corpora and Discourse Studies.</a:t>
            </a:r>
            <a:endParaRPr lang="en-US" dirty="0"/>
          </a:p>
          <a:p>
            <a:r>
              <a:rPr lang="en-US" dirty="0" err="1"/>
              <a:t>Goatly</a:t>
            </a:r>
            <a:r>
              <a:rPr lang="en-US" dirty="0"/>
              <a:t>, A. (2002). The representation of nature on the BBC world service.</a:t>
            </a:r>
            <a:r>
              <a:rPr lang="en-US" i="1" dirty="0"/>
              <a:t> Text, 22</a:t>
            </a:r>
            <a:r>
              <a:rPr lang="en-US" dirty="0"/>
              <a:t>(1), 1-27.</a:t>
            </a:r>
          </a:p>
          <a:p>
            <a:r>
              <a:rPr lang="en-US" dirty="0"/>
              <a:t>Grundman, R. &amp;  Scott, M. (2012). Disputed climate science in the media. Do countries matter? </a:t>
            </a:r>
            <a:r>
              <a:rPr lang="en-US" i="1" dirty="0"/>
              <a:t>Public understanding of science</a:t>
            </a:r>
            <a:r>
              <a:rPr lang="en-US" i="1" dirty="0" smtClean="0"/>
              <a:t>.</a:t>
            </a:r>
          </a:p>
          <a:p>
            <a:r>
              <a:rPr lang="en-US" dirty="0"/>
              <a:t>Poole, R. (2016). A corpus-aided ecological discourse analysis of the Rosemont Copper Mine debate of Arizona, USA. </a:t>
            </a:r>
            <a:r>
              <a:rPr lang="en-US" i="1" dirty="0"/>
              <a:t>Discourse and Communication, </a:t>
            </a:r>
            <a:r>
              <a:rPr lang="en-US" dirty="0"/>
              <a:t>10 (6), 576-595.</a:t>
            </a:r>
          </a:p>
          <a:p>
            <a:r>
              <a:rPr lang="en-US" dirty="0"/>
              <a:t>Wild, K., Church, A., McCarthy, D., &amp; Burgess, J. (2013). Quantifying lexical usage: vocabulary pertaining to ecosystems and the environment. </a:t>
            </a:r>
            <a:r>
              <a:rPr lang="en-US" i="1" dirty="0"/>
              <a:t>Corpora, </a:t>
            </a:r>
            <a:r>
              <a:rPr lang="en-US" dirty="0"/>
              <a:t>8(1), 53-79.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2816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03912" y="2420888"/>
            <a:ext cx="3866768" cy="914400"/>
          </a:xfrm>
        </p:spPr>
        <p:txBody>
          <a:bodyPr/>
          <a:lstStyle/>
          <a:p>
            <a:r>
              <a:rPr lang="en-GB" dirty="0" smtClean="0"/>
              <a:t>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8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99856" y="36534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algn="ctr"/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232385"/>
              </p:ext>
            </p:extLst>
          </p:nvPr>
        </p:nvGraphicFramePr>
        <p:xfrm>
          <a:off x="1302327" y="1225743"/>
          <a:ext cx="9822873" cy="518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2873"/>
              </a:tblGrid>
              <a:tr h="35092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39079">
                <a:tc>
                  <a:txBody>
                    <a:bodyPr/>
                    <a:lstStyle/>
                    <a:p>
                      <a:pPr marL="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Baker, P. &amp; McEnery, T. (2015).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Corpora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 and Discourse Studies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. New York: Palgrave MacMillan.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68580" marR="68580" marT="0" marB="0"/>
                </a:tc>
              </a:tr>
              <a:tr h="825834">
                <a:tc>
                  <a:txBody>
                    <a:bodyPr/>
                    <a:lstStyle/>
                    <a:p>
                      <a:pPr marL="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Bang, J. C., and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Trampe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, W. (2014) Aspects of an ecological theory of language.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 Language Sciences,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41, 83-92.</a:t>
                      </a:r>
                    </a:p>
                  </a:txBody>
                  <a:tcPr marL="68580" marR="68580" marT="0" marB="0"/>
                </a:tc>
              </a:tr>
              <a:tr h="735834">
                <a:tc>
                  <a:txBody>
                    <a:bodyPr/>
                    <a:lstStyle/>
                    <a:p>
                      <a:pPr marL="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Fairclough, N. (1998). Political discourse in the media: An analytical framework. In A. Bell &amp; P. Garrett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 (Eds.) 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Approaches to media discourse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(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142-162)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. Oxford: Blackwell.</a:t>
                      </a:r>
                      <a:endParaRPr lang="en-GB" sz="1800" i="0" dirty="0" smtClean="0"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68580" marR="68580" marT="0" marB="0"/>
                </a:tc>
              </a:tr>
              <a:tr h="459483">
                <a:tc>
                  <a:txBody>
                    <a:bodyPr/>
                    <a:lstStyle/>
                    <a:p>
                      <a:pPr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Hyland, K. (2013). </a:t>
                      </a:r>
                      <a:r>
                        <a:rPr lang="en-GB" sz="1800" i="1" dirty="0" smtClean="0"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Discourse</a:t>
                      </a:r>
                      <a:r>
                        <a:rPr lang="en-GB" sz="1800" i="1" baseline="0" dirty="0" smtClean="0"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 Studies Reader</a:t>
                      </a:r>
                      <a:r>
                        <a:rPr lang="en-GB" sz="1800" baseline="0" dirty="0" smtClean="0"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. London: Bloomsbury.</a:t>
                      </a:r>
                      <a:endParaRPr lang="en-GB" sz="1800" dirty="0"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68580" marR="68580" marT="0" marB="0"/>
                </a:tc>
              </a:tr>
              <a:tr h="784884">
                <a:tc>
                  <a:txBody>
                    <a:bodyPr/>
                    <a:lstStyle/>
                    <a:p>
                      <a:pPr marL="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Leech, G. (1992). Corpora and theories of linguistic performance. In J.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Svartik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 (Ed.) 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Directions in corpus linguistics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.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 (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105-122). 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Berlin: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Morton de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Gruyter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.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 </a:t>
                      </a:r>
                      <a:endParaRPr lang="en-GB" sz="1800" dirty="0" smtClean="0"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68580" marR="68580" marT="0" marB="0"/>
                </a:tc>
              </a:tr>
              <a:tr h="468655">
                <a:tc>
                  <a:txBody>
                    <a:bodyPr/>
                    <a:lstStyle/>
                    <a:p>
                      <a:pPr marL="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Sinclair, J. (1991). </a:t>
                      </a:r>
                      <a:r>
                        <a:rPr lang="en-US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Corpus, concordance, collocation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. Oxford University Press.</a:t>
                      </a:r>
                      <a:endParaRPr lang="en-GB" sz="1800" dirty="0" smtClean="0">
                        <a:effectLst/>
                        <a:latin typeface="Palatino" charset="0"/>
                        <a:ea typeface="Palatino" charset="0"/>
                        <a:cs typeface="Palatino" charset="0"/>
                      </a:endParaRPr>
                    </a:p>
                  </a:txBody>
                  <a:tcPr marL="68580" marR="68580" marT="0" marB="0"/>
                </a:tc>
              </a:tr>
              <a:tr h="903719">
                <a:tc>
                  <a:txBody>
                    <a:bodyPr/>
                    <a:lstStyle/>
                    <a:p>
                      <a:pPr marL="0" marR="0" indent="-4572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Stibbe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, A. (2014). An ecolinguistic approach to critical discourse studies. </a:t>
                      </a:r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Critical Discourse Studies,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Palatino" charset="0"/>
                          <a:ea typeface="Palatino" charset="0"/>
                          <a:cs typeface="Palatino" charset="0"/>
                        </a:rPr>
                        <a:t>11(1), 117-128.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6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3612" y="1628800"/>
            <a:ext cx="7200800" cy="4464496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These materials have been produced for public benefit and the producer places no restriction on their subsequent re-use for any purpose. However, copyright of images and quotations used in these materials remains with the original producers.</a:t>
            </a:r>
          </a:p>
          <a:p>
            <a:pPr marL="18288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Any requests for removal of copyright material should be sent to astibbe@glos.ac.uk </a:t>
            </a:r>
          </a:p>
          <a:p>
            <a:pPr marL="18288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9856" y="63550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algn="ctr"/>
            <a:r>
              <a:rPr lang="en-GB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</a:p>
        </p:txBody>
      </p:sp>
    </p:spTree>
    <p:extLst>
      <p:ext uri="{BB962C8B-B14F-4D97-AF65-F5344CB8AC3E}">
        <p14:creationId xmlns:p14="http://schemas.microsoft.com/office/powerpoint/2010/main" val="3878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3036" y="2441670"/>
            <a:ext cx="7315199" cy="914400"/>
          </a:xfrm>
        </p:spPr>
        <p:txBody>
          <a:bodyPr/>
          <a:lstStyle/>
          <a:p>
            <a:r>
              <a:rPr lang="en-GB" dirty="0" smtClean="0"/>
              <a:t>An introduction to corpus-aided ecological discourse analysis</a:t>
            </a:r>
            <a:endParaRPr lang="en-GB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4167274" y="4620298"/>
            <a:ext cx="5832648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600" dirty="0">
                <a:solidFill>
                  <a:prstClr val="white"/>
                </a:solidFill>
              </a:rPr>
              <a:t>by </a:t>
            </a:r>
            <a:r>
              <a:rPr lang="en-GB" sz="3600" dirty="0" smtClean="0">
                <a:solidFill>
                  <a:prstClr val="white"/>
                </a:solidFill>
              </a:rPr>
              <a:t>Robert Poole, Texas </a:t>
            </a:r>
            <a:r>
              <a:rPr lang="en-GB" sz="3600" smtClean="0">
                <a:solidFill>
                  <a:prstClr val="white"/>
                </a:solidFill>
              </a:rPr>
              <a:t>A&amp;M University-Corpus Christi</a:t>
            </a:r>
            <a:endParaRPr lang="en-GB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82438" y="5063100"/>
            <a:ext cx="8427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+mj-lt"/>
              </a:rPr>
              <a:t>What is a corpus?</a:t>
            </a:r>
            <a:endParaRPr lang="en-US" sz="4800" dirty="0">
              <a:latin typeface="+mj-lt"/>
            </a:endParaRPr>
          </a:p>
          <a:p>
            <a:pPr algn="ctr"/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724891" y="2098963"/>
            <a:ext cx="90574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“a </a:t>
            </a:r>
            <a:r>
              <a:rPr lang="en-US" sz="2400" dirty="0" err="1"/>
              <a:t>helluva</a:t>
            </a:r>
            <a:r>
              <a:rPr lang="en-US" sz="2400" dirty="0"/>
              <a:t> lot of text stored on a computer”  (Leech, 1992, p. 106)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 “A corpus is a collection of naturally-occurring language text, chosen to characterize a state or a variety of a language.” (Sinclair, 1991, p. 171)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8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9147" y="4935049"/>
            <a:ext cx="9282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+mj-lt"/>
              </a:rPr>
              <a:t>discourse </a:t>
            </a:r>
            <a:r>
              <a:rPr lang="en-US" sz="4800" smtClean="0">
                <a:latin typeface="+mj-lt"/>
              </a:rPr>
              <a:t>and discourse analysis</a:t>
            </a:r>
            <a:endParaRPr lang="en-US" sz="4800" dirty="0">
              <a:latin typeface="+mj-lt"/>
            </a:endParaRPr>
          </a:p>
          <a:p>
            <a:pPr algn="ctr"/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984665" y="1143000"/>
            <a:ext cx="84270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“Discourse analysis is used to explore language in the world. It is the principle means to explore how language functions in all aspects of human life” (Hyland, 2013, 1). </a:t>
            </a:r>
          </a:p>
          <a:p>
            <a:endParaRPr lang="en-US" sz="2000" dirty="0" smtClean="0"/>
          </a:p>
          <a:p>
            <a:r>
              <a:rPr lang="en-US" sz="2000" dirty="0" smtClean="0"/>
              <a:t>“Discourse is the use of language seen as a form of social practice, and discourse analysis is analysis of how texts work within sociocultural practice  (Fairclough, 1998, p. 7)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59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2974" y="571500"/>
            <a:ext cx="9146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+mj-lt"/>
              </a:rPr>
              <a:t>corpus-aided discourse analysis</a:t>
            </a:r>
            <a:endParaRPr lang="en-US" sz="4800" dirty="0">
              <a:latin typeface="+mj-lt"/>
            </a:endParaRPr>
          </a:p>
          <a:p>
            <a:pPr algn="ctr"/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977734" y="1808650"/>
            <a:ext cx="8330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“a way of using computers to assist in the analysis of language so that regularities among many millions of words can be quickly and accurately identified” (Baker &amp; McEnery, 2015, p. 1)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56" y="3378310"/>
            <a:ext cx="10058400" cy="332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2484" y="4862313"/>
            <a:ext cx="9146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+mj-lt"/>
              </a:rPr>
              <a:t>ecological discourse analysis</a:t>
            </a:r>
          </a:p>
          <a:p>
            <a:pPr algn="ctr"/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89361" y="1330668"/>
            <a:ext cx="901584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application of linguistic analysis for the investigation of ecological texts and discourses (Bang &amp; </a:t>
            </a:r>
            <a:r>
              <a:rPr lang="en-US" sz="2400" dirty="0" err="1"/>
              <a:t>Trampe</a:t>
            </a:r>
            <a:r>
              <a:rPr lang="en-US" sz="2400" dirty="0"/>
              <a:t>, 2014, p. 83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pPr algn="ctr"/>
            <a:r>
              <a:rPr lang="en-US" sz="2800" dirty="0" smtClean="0"/>
              <a:t>in order to</a:t>
            </a:r>
            <a:r>
              <a:rPr lang="is-IS" sz="2800" dirty="0" smtClean="0"/>
              <a:t>….</a:t>
            </a:r>
          </a:p>
          <a:p>
            <a:pPr algn="ctr"/>
            <a:endParaRPr lang="en-US" sz="2800" dirty="0"/>
          </a:p>
          <a:p>
            <a:r>
              <a:rPr lang="en-US" sz="2400" dirty="0" smtClean="0"/>
              <a:t>“expose </a:t>
            </a:r>
            <a:r>
              <a:rPr lang="en-US" sz="2400" dirty="0"/>
              <a:t>and draw attention to discourses which appear to be ecologically destructive” (</a:t>
            </a:r>
            <a:r>
              <a:rPr lang="en-US" sz="2400" dirty="0" err="1"/>
              <a:t>Stibbe</a:t>
            </a:r>
            <a:r>
              <a:rPr lang="en-US" sz="2400" dirty="0"/>
              <a:t>, 2014, p. 119)</a:t>
            </a:r>
          </a:p>
        </p:txBody>
      </p:sp>
    </p:spTree>
    <p:extLst>
      <p:ext uri="{BB962C8B-B14F-4D97-AF65-F5344CB8AC3E}">
        <p14:creationId xmlns:p14="http://schemas.microsoft.com/office/powerpoint/2010/main" val="1000763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3166" y="4716840"/>
            <a:ext cx="101709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corpus-aided ecological discourse analysis</a:t>
            </a:r>
            <a:endParaRPr lang="en-US" sz="4800" dirty="0"/>
          </a:p>
          <a:p>
            <a:pPr algn="ctr"/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103166" y="1579418"/>
            <a:ext cx="9422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Drawing from Bang and </a:t>
            </a:r>
            <a:r>
              <a:rPr lang="en-US" sz="2400" dirty="0" err="1" smtClean="0"/>
              <a:t>Trampe</a:t>
            </a:r>
            <a:r>
              <a:rPr lang="en-US" sz="2400" dirty="0" smtClean="0"/>
              <a:t> (2014) and </a:t>
            </a:r>
            <a:r>
              <a:rPr lang="en-US" sz="2400" dirty="0" err="1" smtClean="0"/>
              <a:t>Stibbe</a:t>
            </a:r>
            <a:r>
              <a:rPr lang="en-US" sz="2400" dirty="0" smtClean="0"/>
              <a:t> (2014)</a:t>
            </a:r>
            <a:r>
              <a:rPr lang="is-IS" sz="2400" dirty="0" smtClean="0"/>
              <a:t>…</a:t>
            </a:r>
          </a:p>
          <a:p>
            <a:endParaRPr lang="is-IS" sz="2400" dirty="0"/>
          </a:p>
          <a:p>
            <a:r>
              <a:rPr lang="is-IS" sz="2400" dirty="0" smtClean="0"/>
              <a:t>the application of corpus linguistic methods for the investigation of ecological texts and discourses in an attempt to identify and reveal ecologically harmful discursive patterns 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186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3747" y="5261263"/>
            <a:ext cx="10058400" cy="914400"/>
          </a:xfrm>
        </p:spPr>
        <p:txBody>
          <a:bodyPr/>
          <a:lstStyle/>
          <a:p>
            <a:r>
              <a:rPr lang="en-US" sz="4000" dirty="0" smtClean="0"/>
              <a:t>characteristics of corpus linguistics &amp; corpus-aided discourse study (CADS)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685802"/>
            <a:ext cx="9372600" cy="3657599"/>
          </a:xfrm>
        </p:spPr>
        <p:txBody>
          <a:bodyPr/>
          <a:lstStyle/>
          <a:p>
            <a:pPr marL="457200" indent="-457200"/>
            <a:r>
              <a:rPr lang="en-US" sz="2400" dirty="0" smtClean="0">
                <a:solidFill>
                  <a:srgbClr val="FF0000"/>
                </a:solidFill>
              </a:rPr>
              <a:t>large</a:t>
            </a:r>
            <a:r>
              <a:rPr lang="en-US" sz="2400" dirty="0" smtClean="0"/>
              <a:t>, </a:t>
            </a:r>
            <a:r>
              <a:rPr lang="en-US" sz="2400" dirty="0">
                <a:solidFill>
                  <a:srgbClr val="7030A0"/>
                </a:solidFill>
              </a:rPr>
              <a:t>principled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annotated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searchable</a:t>
            </a:r>
            <a:r>
              <a:rPr lang="en-US" sz="2400" dirty="0"/>
              <a:t> </a:t>
            </a:r>
            <a:r>
              <a:rPr lang="en-US" dirty="0" smtClean="0"/>
              <a:t>collections of language data</a:t>
            </a:r>
          </a:p>
          <a:p>
            <a:pPr marL="822960" lvl="1" indent="-457200"/>
            <a:r>
              <a:rPr lang="en-US" dirty="0" smtClean="0">
                <a:solidFill>
                  <a:srgbClr val="FF0000"/>
                </a:solidFill>
              </a:rPr>
              <a:t>large: </a:t>
            </a:r>
            <a:r>
              <a:rPr lang="en-US" dirty="0" smtClean="0"/>
              <a:t>corpora are often millions of words in size, but corpora for study of particular specialized discourses often fewer than 100K</a:t>
            </a:r>
          </a:p>
          <a:p>
            <a:pPr marL="822960" lvl="1" indent="-457200"/>
            <a:r>
              <a:rPr lang="en-US" dirty="0" smtClean="0">
                <a:solidFill>
                  <a:srgbClr val="7030A0"/>
                </a:solidFill>
              </a:rPr>
              <a:t>principled: </a:t>
            </a:r>
            <a:r>
              <a:rPr lang="en-US" dirty="0" smtClean="0"/>
              <a:t>the texts are collected are suitable for answering the proposed research question</a:t>
            </a:r>
          </a:p>
          <a:p>
            <a:pPr marL="822960" lvl="1" indent="-457200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annotated: </a:t>
            </a:r>
            <a:r>
              <a:rPr lang="en-US" dirty="0" smtClean="0"/>
              <a:t>words in a corpus are often tagged for part of speech or semantic class in order to facilitate various types of inquiries</a:t>
            </a:r>
          </a:p>
          <a:p>
            <a:pPr marL="822960" lvl="1" indent="-457200"/>
            <a:r>
              <a:rPr lang="en-US" dirty="0" smtClean="0">
                <a:solidFill>
                  <a:srgbClr val="00B050"/>
                </a:solidFill>
              </a:rPr>
              <a:t>searchable: </a:t>
            </a:r>
            <a:r>
              <a:rPr lang="en-US" dirty="0" smtClean="0"/>
              <a:t>corpora are able to be searched quickly to analyze all instances of the feature in question</a:t>
            </a:r>
            <a:endParaRPr lang="en-US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3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95055" y="685802"/>
            <a:ext cx="8977745" cy="3657599"/>
          </a:xfrm>
        </p:spPr>
        <p:txBody>
          <a:bodyPr/>
          <a:lstStyle/>
          <a:p>
            <a:pPr marL="457200" indent="-457200"/>
            <a:r>
              <a:rPr lang="en-US" dirty="0"/>
              <a:t>use of computer software and techniques for analysis</a:t>
            </a:r>
          </a:p>
          <a:p>
            <a:pPr marL="457200" indent="-457200"/>
            <a:r>
              <a:rPr lang="en-US" dirty="0"/>
              <a:t>emphasis on empiricism (not intuition or analysis of single instances</a:t>
            </a:r>
            <a:r>
              <a:rPr lang="en-US" dirty="0" smtClean="0"/>
              <a:t>)</a:t>
            </a:r>
          </a:p>
          <a:p>
            <a:pPr marL="822960" lvl="1" indent="-457200"/>
            <a:r>
              <a:rPr lang="en-US" dirty="0" smtClean="0"/>
              <a:t>corpora enables testing of hypotheses based on authentic language data</a:t>
            </a:r>
            <a:endParaRPr lang="en-US" dirty="0"/>
          </a:p>
          <a:p>
            <a:pPr marL="457200" indent="-457200"/>
            <a:r>
              <a:rPr lang="en-US" dirty="0"/>
              <a:t>use of quantitative and qualitative </a:t>
            </a:r>
            <a:r>
              <a:rPr lang="en-US" dirty="0" smtClean="0"/>
              <a:t>techniques; i.e. quantitative data must be complemented by qualitative interpretations</a:t>
            </a:r>
          </a:p>
          <a:p>
            <a:pPr marL="822960" lvl="1" indent="-45720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characteristics of corpus linguistics &amp; corpus-aided discourse study (CADS)</a:t>
            </a:r>
          </a:p>
        </p:txBody>
      </p:sp>
    </p:spTree>
    <p:extLst>
      <p:ext uri="{BB962C8B-B14F-4D97-AF65-F5344CB8AC3E}">
        <p14:creationId xmlns:p14="http://schemas.microsoft.com/office/powerpoint/2010/main" val="762999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1030</Words>
  <Application>Microsoft Office PowerPoint</Application>
  <PresentationFormat>Custom</PresentationFormat>
  <Paragraphs>88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1_Elemental</vt:lpstr>
      <vt:lpstr>PowerPoint Presentation</vt:lpstr>
      <vt:lpstr>An introduction to corpus-aided ecological discourse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characteristics of corpus linguistics &amp; corpus-aided discourse study (CADS)</vt:lpstr>
      <vt:lpstr>characteristics of corpus linguistics &amp; corpus-aided discourse study (CADS)</vt:lpstr>
      <vt:lpstr>public corpora</vt:lpstr>
      <vt:lpstr>Useful tools for building and analyzing your own corpus</vt:lpstr>
      <vt:lpstr>Introductory readings on corpus linguistics</vt:lpstr>
      <vt:lpstr>Introductory readings for corpus-aided discourse analysis</vt:lpstr>
      <vt:lpstr>Readings in corpus-aided ecological discourse analysis</vt:lpstr>
      <vt:lpstr>End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Poole, Robert</dc:creator>
  <cp:lastModifiedBy>Arran</cp:lastModifiedBy>
  <cp:revision>13</cp:revision>
  <dcterms:created xsi:type="dcterms:W3CDTF">2017-02-21T18:49:20Z</dcterms:created>
  <dcterms:modified xsi:type="dcterms:W3CDTF">2017-03-03T17:17:06Z</dcterms:modified>
</cp:coreProperties>
</file>